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61" r:id="rId5"/>
    <p:sldId id="285" r:id="rId6"/>
    <p:sldId id="289" r:id="rId7"/>
    <p:sldId id="286" r:id="rId8"/>
    <p:sldId id="297" r:id="rId9"/>
    <p:sldId id="295" r:id="rId10"/>
    <p:sldId id="288" r:id="rId11"/>
    <p:sldId id="287" r:id="rId12"/>
    <p:sldId id="263" r:id="rId13"/>
    <p:sldId id="264" r:id="rId14"/>
    <p:sldId id="262" r:id="rId15"/>
    <p:sldId id="266" r:id="rId16"/>
    <p:sldId id="275" r:id="rId17"/>
    <p:sldId id="284" r:id="rId18"/>
    <p:sldId id="298" r:id="rId19"/>
    <p:sldId id="300" r:id="rId20"/>
    <p:sldId id="303" r:id="rId21"/>
    <p:sldId id="279" r:id="rId22"/>
    <p:sldId id="299" r:id="rId23"/>
    <p:sldId id="280" r:id="rId24"/>
    <p:sldId id="268" r:id="rId25"/>
    <p:sldId id="269" r:id="rId26"/>
    <p:sldId id="301" r:id="rId27"/>
    <p:sldId id="283" r:id="rId28"/>
    <p:sldId id="270" r:id="rId29"/>
    <p:sldId id="281" r:id="rId30"/>
    <p:sldId id="302" r:id="rId31"/>
    <p:sldId id="282" r:id="rId32"/>
  </p:sldIdLst>
  <p:sldSz cx="9144000" cy="5143500" type="screen16x9"/>
  <p:notesSz cx="6858000" cy="9144000"/>
  <p:embeddedFontLst>
    <p:embeddedFont>
      <p:font typeface="Average" panose="02010600030101010101" charset="0"/>
      <p:regular r:id="rId34"/>
    </p:embeddedFont>
    <p:embeddedFont>
      <p:font typeface="Bree Serif" panose="02010600030101010101" charset="0"/>
      <p:regular r:id="rId35"/>
    </p:embeddedFont>
    <p:embeddedFont>
      <p:font typeface="Calibri" panose="020F0502020204030204" pitchFamily="34" charset="0"/>
      <p:regular r:id="rId36"/>
      <p:bold r:id="rId37"/>
      <p:italic r:id="rId38"/>
      <p:boldItalic r:id="rId39"/>
    </p:embeddedFont>
    <p:embeddedFont>
      <p:font typeface="Oswald" panose="02010600030101010101" charset="0"/>
      <p:regular r:id="rId40"/>
      <p:bold r:id="rId41"/>
    </p:embeddedFont>
    <p:embeddedFont>
      <p:font typeface="Roboto Mono" panose="02010600030101010101"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27" autoAdjust="0"/>
  </p:normalViewPr>
  <p:slideViewPr>
    <p:cSldViewPr snapToGrid="0">
      <p:cViewPr varScale="1">
        <p:scale>
          <a:sx n="139" d="100"/>
          <a:sy n="139" d="100"/>
        </p:scale>
        <p:origin x="80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Positive item – means there is a match between the recommended restaurant and a restaurant liked by the user</a:t>
            </a:r>
          </a:p>
        </p:txBody>
      </p:sp>
    </p:spTree>
    <p:extLst>
      <p:ext uri="{BB962C8B-B14F-4D97-AF65-F5344CB8AC3E}">
        <p14:creationId xmlns:p14="http://schemas.microsoft.com/office/powerpoint/2010/main" val="403170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a:solidFill>
                  <a:srgbClr val="000000"/>
                </a:solidFill>
                <a:latin typeface="Roboto Mono"/>
                <a:ea typeface="Roboto Mono"/>
                <a:cs typeface="Roboto Mono"/>
                <a:sym typeface="Roboto Mono"/>
              </a:rPr>
              <a:t>Restaurant Recommendation Using Yelp Reviews</a:t>
            </a:r>
            <a:endParaRPr sz="4000" b="1">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a:solidFill>
                  <a:schemeClr val="lt1"/>
                </a:solidFill>
              </a:rPr>
              <a:t>Kausar Perveen | Sohan Puthran| Shouvik Sharma| Rahul Nair | Cheng Jiang</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Remove redundant Categories which have more than 300 null values</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a:t>
            </a:r>
          </a:p>
          <a:p>
            <a:pPr marL="0" indent="0">
              <a:spcBef>
                <a:spcPts val="1600"/>
              </a:spcBef>
              <a:spcAft>
                <a:spcPts val="1600"/>
              </a:spcAft>
              <a:buFont typeface="Average"/>
              <a:buNone/>
            </a:pPr>
            <a:endParaRPr lang="en-US" dirty="0">
              <a:solidFill>
                <a:srgbClr val="000000"/>
              </a:solidFill>
            </a:endParaRP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725233" cy="8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Wingdings" panose="05000000000000000000" pitchFamily="2" charset="2"/>
              <a:buChar char="§"/>
            </a:pPr>
            <a:r>
              <a:rPr lang="en-US" dirty="0">
                <a:solidFill>
                  <a:srgbClr val="000000"/>
                </a:solidFill>
                <a:latin typeface="Arial"/>
                <a:sym typeface="Average"/>
              </a:rPr>
              <a:t>Standardize account age by years</a:t>
            </a:r>
          </a:p>
          <a:p>
            <a:pPr marL="285750" indent="-285750">
              <a:lnSpc>
                <a:spcPct val="115000"/>
              </a:lnSpc>
              <a:buSzPts val="1800"/>
              <a:buFont typeface="Wingdings" panose="05000000000000000000" pitchFamily="2" charset="2"/>
              <a:buChar char="§"/>
            </a:pPr>
            <a:r>
              <a:rPr lang="en-US" dirty="0">
                <a:solidFill>
                  <a:srgbClr val="000000"/>
                </a:solidFill>
                <a:latin typeface="Arial"/>
                <a:sym typeface="Average"/>
              </a:rPr>
              <a:t>Check the missing values</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926285" y="27283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06643" y="2738441"/>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3521712" y="2632394"/>
            <a:ext cx="885825"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5205686" y="2632394"/>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4604813" y="3748251"/>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58284" y="2847979"/>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Reviews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Arial"/>
              </a:rPr>
              <a:t>Business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D44D266E-BCD0-4E9B-897D-6A4C54843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048" y="3605841"/>
            <a:ext cx="5132995" cy="137783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57622"/>
            <a:ext cx="5047800" cy="655200"/>
          </a:xfrm>
          <a:prstGeom prst="rect">
            <a:avLst/>
          </a:prstGeom>
        </p:spPr>
        <p:txBody>
          <a:bodyPr spcFirstLastPara="1" wrap="square" lIns="91425" tIns="91425" rIns="91425" bIns="91425" anchor="t" anchorCtr="0">
            <a:noAutofit/>
          </a:bodyPr>
          <a:lstStyle/>
          <a:p>
            <a:pPr lvl="0">
              <a:buClr>
                <a:srgbClr val="000000"/>
              </a:buClr>
            </a:pPr>
            <a:r>
              <a:rPr lang="en-US" dirty="0">
                <a:solidFill>
                  <a:srgbClr val="000000"/>
                </a:solidFill>
              </a:rPr>
              <a:t>Data Preparation</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8282609" cy="3625983"/>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mn-lt"/>
              </a:rPr>
              <a:t>Review</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spTree>
    <p:extLst>
      <p:ext uri="{BB962C8B-B14F-4D97-AF65-F5344CB8AC3E}">
        <p14:creationId xmlns:p14="http://schemas.microsoft.com/office/powerpoint/2010/main" val="395088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7" y="3815994"/>
            <a:ext cx="5745192" cy="1242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640798"/>
            <a:ext cx="5872444" cy="12427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6761048" y="3094326"/>
            <a:ext cx="2382952" cy="1941571"/>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7772400" y="2917246"/>
            <a:ext cx="1371600" cy="307777"/>
          </a:xfrm>
          <a:prstGeom prst="rect">
            <a:avLst/>
          </a:prstGeom>
          <a:noFill/>
        </p:spPr>
        <p:txBody>
          <a:bodyPr wrap="square" rtlCol="0">
            <a:spAutoFit/>
          </a:bodyPr>
          <a:lstStyle/>
          <a:p>
            <a:r>
              <a:rPr lang="en-US"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1750777752"/>
              </p:ext>
            </p:extLst>
          </p:nvPr>
        </p:nvGraphicFramePr>
        <p:xfrm>
          <a:off x="6594438" y="2075551"/>
          <a:ext cx="1489129" cy="863680"/>
        </p:xfrm>
        <a:graphic>
          <a:graphicData uri="http://schemas.openxmlformats.org/drawingml/2006/table">
            <a:tbl>
              <a:tblPr>
                <a:tableStyleId>{073A0DAA-6AF3-43AB-8588-CEC1D06C72B9}</a:tableStyleId>
              </a:tblPr>
              <a:tblGrid>
                <a:gridCol w="1489129">
                  <a:extLst>
                    <a:ext uri="{9D8B030D-6E8A-4147-A177-3AD203B41FA5}">
                      <a16:colId xmlns:a16="http://schemas.microsoft.com/office/drawing/2014/main" val="2060206738"/>
                    </a:ext>
                  </a:extLst>
                </a:gridCol>
              </a:tblGrid>
              <a:tr h="324283">
                <a:tc>
                  <a:txBody>
                    <a:bodyPr/>
                    <a:lstStyle/>
                    <a:p>
                      <a:pPr algn="l" fontAlgn="ctr"/>
                      <a:r>
                        <a:rPr lang="en-US" sz="800" u="none" strike="noStrike" dirty="0">
                          <a:solidFill>
                            <a:schemeClr val="bg1">
                              <a:lumMod val="50000"/>
                            </a:schemeClr>
                          </a:solidFill>
                          <a:effectLst/>
                        </a:rPr>
                        <a:t>Number of users: 92381</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r h="228073">
                <a:tc>
                  <a:txBody>
                    <a:bodyPr/>
                    <a:lstStyle/>
                    <a:p>
                      <a:pPr algn="l" fontAlgn="ctr"/>
                      <a:r>
                        <a:rPr lang="en-US" sz="800" u="none" strike="noStrike" dirty="0">
                          <a:solidFill>
                            <a:schemeClr val="bg1">
                              <a:lumMod val="50000"/>
                            </a:schemeClr>
                          </a:solidFill>
                          <a:effectLst/>
                        </a:rPr>
                        <a:t>Number of models: 10093</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65459300"/>
                  </a:ext>
                </a:extLst>
              </a:tr>
              <a:tr h="311324">
                <a:tc>
                  <a:txBody>
                    <a:bodyPr/>
                    <a:lstStyle/>
                    <a:p>
                      <a:pPr algn="l" fontAlgn="ctr"/>
                      <a:r>
                        <a:rPr lang="en-US" sz="800" u="none" strike="noStrike" dirty="0">
                          <a:solidFill>
                            <a:schemeClr val="bg1">
                              <a:lumMod val="50000"/>
                            </a:schemeClr>
                          </a:solidFill>
                          <a:effectLst/>
                        </a:rPr>
                        <a:t>Sparsity: 95.6%</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31758108"/>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655320" y="1271265"/>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655320" y="2294936"/>
            <a:ext cx="1043940" cy="97459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1992921" y="1364252"/>
            <a:ext cx="6601453"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lumMod val="50000"/>
                  </a:schemeClr>
                </a:solidFill>
                <a:latin typeface="Arial"/>
              </a:rPr>
              <a:t> A Recommend</a:t>
            </a:r>
            <a:r>
              <a:rPr lang="en-US" sz="1600" dirty="0">
                <a:solidFill>
                  <a:schemeClr val="bg1">
                    <a:lumMod val="50000"/>
                  </a:schemeClr>
                </a:solidFill>
              </a:rPr>
              <a:t>ation</a:t>
            </a:r>
            <a:r>
              <a:rPr lang="en-US" sz="1600" dirty="0">
                <a:solidFill>
                  <a:schemeClr val="bg1">
                    <a:lumMod val="50000"/>
                  </a:schemeClr>
                </a:solidFill>
                <a:latin typeface="Arial"/>
              </a:rPr>
              <a:t> System refers to a system that can predict the future preference of a set of restaurants for a user</a:t>
            </a:r>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1992921" y="2273854"/>
            <a:ext cx="6601453" cy="20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600" dirty="0">
                <a:solidFill>
                  <a:schemeClr val="bg1">
                    <a:lumMod val="50000"/>
                  </a:schemeClr>
                </a:solidFill>
              </a:rPr>
              <a:t>Following are the models which we used:-</a:t>
            </a:r>
          </a:p>
          <a:p>
            <a:pPr marL="285750" indent="-285750">
              <a:buClr>
                <a:schemeClr val="bg1"/>
              </a:buClr>
              <a:buFont typeface="Wingdings" pitchFamily="2" charset="2"/>
              <a:buChar char="§"/>
            </a:pPr>
            <a:r>
              <a:rPr lang="en-US" sz="1600" dirty="0">
                <a:solidFill>
                  <a:schemeClr val="bg1">
                    <a:lumMod val="50000"/>
                  </a:schemeClr>
                </a:solidFill>
              </a:rPr>
              <a:t>Approximate Nearest Neighbors</a:t>
            </a:r>
          </a:p>
          <a:p>
            <a:pPr marL="285750" indent="-285750">
              <a:buClr>
                <a:schemeClr val="bg1"/>
              </a:buClr>
              <a:buFont typeface="Wingdings" pitchFamily="2" charset="2"/>
              <a:buChar char="§"/>
            </a:pPr>
            <a:r>
              <a:rPr lang="en-US" sz="1600" dirty="0">
                <a:solidFill>
                  <a:schemeClr val="bg1">
                    <a:lumMod val="50000"/>
                  </a:schemeClr>
                </a:solidFill>
              </a:rPr>
              <a:t>Collaborative Filtering</a:t>
            </a:r>
          </a:p>
          <a:p>
            <a:pPr marL="285750" indent="-285750">
              <a:buClr>
                <a:schemeClr val="bg1"/>
              </a:buClr>
              <a:buFont typeface="Wingdings" pitchFamily="2" charset="2"/>
              <a:buChar char="§"/>
            </a:pPr>
            <a:r>
              <a:rPr lang="en-US" sz="1600" dirty="0">
                <a:solidFill>
                  <a:schemeClr val="bg1">
                    <a:lumMod val="50000"/>
                  </a:schemeClr>
                </a:solidFill>
              </a:rPr>
              <a:t>Hybrid Matrix Factorization</a:t>
            </a:r>
          </a:p>
          <a:p>
            <a:pPr marL="0" indent="0">
              <a:buClr>
                <a:schemeClr val="bg1"/>
              </a:buClr>
            </a:pPr>
            <a:endParaRPr lang="en-US" sz="1600" dirty="0">
              <a:solidFill>
                <a:schemeClr val="bg1">
                  <a:lumMod val="50000"/>
                </a:schemeClr>
              </a:solidFill>
            </a:endParaRPr>
          </a:p>
          <a:p>
            <a:pPr marL="0" indent="0">
              <a:buClr>
                <a:schemeClr val="bg1"/>
              </a:buClr>
            </a:pPr>
            <a:r>
              <a:rPr lang="en-US" sz="1600" dirty="0">
                <a:solidFill>
                  <a:schemeClr val="bg1">
                    <a:lumMod val="50000"/>
                  </a:schemeClr>
                </a:solidFill>
              </a:rPr>
              <a:t>Other models used: </a:t>
            </a:r>
          </a:p>
          <a:p>
            <a:pPr marL="285750" indent="-285750">
              <a:buClr>
                <a:schemeClr val="bg1"/>
              </a:buClr>
              <a:buFont typeface="Arial" panose="020B0604020202020204" pitchFamily="34" charset="0"/>
              <a:buChar char="•"/>
            </a:pPr>
            <a:r>
              <a:rPr lang="en-US" sz="1600" dirty="0">
                <a:solidFill>
                  <a:schemeClr val="bg1">
                    <a:lumMod val="50000"/>
                  </a:schemeClr>
                </a:solidFill>
              </a:rPr>
              <a:t>KNN using surprise</a:t>
            </a:r>
          </a:p>
          <a:p>
            <a:pPr marL="285750" indent="-285750">
              <a:buClr>
                <a:schemeClr val="bg1"/>
              </a:buClr>
              <a:buFont typeface="Arial" panose="020B0604020202020204" pitchFamily="34" charset="0"/>
              <a:buChar char="•"/>
            </a:pPr>
            <a:r>
              <a:rPr lang="en-US" sz="1600" dirty="0">
                <a:solidFill>
                  <a:schemeClr val="bg1">
                    <a:lumMod val="50000"/>
                  </a:schemeClr>
                </a:solidFill>
              </a:rPr>
              <a:t>Naïve Bayes and cosine similarity</a:t>
            </a:r>
          </a:p>
          <a:p>
            <a:pPr marL="0" indent="0">
              <a:buClr>
                <a:schemeClr val="bg1"/>
              </a:buClr>
            </a:pPr>
            <a:endParaRPr lang="en-US" sz="1600" dirty="0">
              <a:solidFill>
                <a:schemeClr val="bg1">
                  <a:lumMod val="50000"/>
                </a:schemeClr>
              </a:solidFill>
            </a:endParaRPr>
          </a:p>
          <a:p>
            <a:pPr marL="0" lvl="0" indent="0" algn="just">
              <a:buSzPts val="1600"/>
            </a:pPr>
            <a:endParaRPr lang="en-US" sz="1600" dirty="0">
              <a:solidFill>
                <a:schemeClr val="bg1">
                  <a:lumMod val="50000"/>
                </a:schemeClr>
              </a:solidFill>
            </a:endParaRPr>
          </a:p>
          <a:p>
            <a:pPr marL="0" lvl="0" indent="0"/>
            <a:endParaRPr lang="en-US" sz="1600" dirty="0">
              <a:solidFill>
                <a:schemeClr val="bg1">
                  <a:lumMod val="50000"/>
                </a:schemeClr>
              </a:solidFill>
            </a:endParaRPr>
          </a:p>
          <a:p>
            <a:pPr marL="0" lvl="0" indent="0"/>
            <a:endParaRPr lang="en-US" sz="1600" dirty="0">
              <a:solidFill>
                <a:schemeClr val="bg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50"/>
            <a:ext cx="8177700" cy="36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n-lt"/>
                <a:ea typeface="Average"/>
                <a:cs typeface="Average"/>
                <a:sym typeface="Average"/>
              </a:rPr>
              <a:t>1.	Problem Statement</a:t>
            </a:r>
            <a:endParaRPr sz="2500" dirty="0">
              <a:latin typeface="+mn-lt"/>
              <a:ea typeface="Average"/>
              <a:cs typeface="Average"/>
              <a:sym typeface="Average"/>
            </a:endParaRPr>
          </a:p>
          <a:p>
            <a:pPr lvl="0"/>
            <a:r>
              <a:rPr lang="en-US" sz="2500" dirty="0">
                <a:latin typeface="+mn-lt"/>
                <a:ea typeface="Average"/>
                <a:cs typeface="Average"/>
                <a:sym typeface="Average"/>
              </a:rPr>
              <a:t>2.	</a:t>
            </a:r>
            <a:r>
              <a:rPr lang="en-US" altLang="zh-CN" sz="2500" dirty="0">
                <a:ea typeface="Average"/>
                <a:cs typeface="Average"/>
                <a:sym typeface="Average"/>
              </a:rPr>
              <a:t>EDA</a:t>
            </a:r>
            <a:endParaRPr sz="2500" dirty="0">
              <a:latin typeface="+mn-lt"/>
              <a:ea typeface="Average"/>
              <a:cs typeface="Average"/>
              <a:sym typeface="Average"/>
            </a:endParaRPr>
          </a:p>
          <a:p>
            <a:pPr lvl="0"/>
            <a:r>
              <a:rPr lang="en-US" sz="2500" dirty="0">
                <a:latin typeface="+mn-lt"/>
                <a:ea typeface="Average"/>
                <a:cs typeface="Average"/>
                <a:sym typeface="Average"/>
              </a:rPr>
              <a:t>3. 	</a:t>
            </a:r>
            <a:r>
              <a:rPr lang="en-US" altLang="zh-CN" sz="2500" dirty="0">
                <a:ea typeface="Average"/>
                <a:cs typeface="Average"/>
                <a:sym typeface="Average"/>
              </a:rPr>
              <a:t>Data Preparation &amp; Data Cleaning </a:t>
            </a:r>
            <a:endParaRPr lang="en-US"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4.	Models</a:t>
            </a:r>
          </a:p>
          <a:p>
            <a:pPr marL="0" lvl="0" indent="0" algn="l" rtl="0">
              <a:spcBef>
                <a:spcPts val="0"/>
              </a:spcBef>
              <a:spcAft>
                <a:spcPts val="0"/>
              </a:spcAft>
              <a:buNone/>
            </a:pPr>
            <a:r>
              <a:rPr lang="en-US" sz="2500" dirty="0">
                <a:latin typeface="+mn-lt"/>
                <a:ea typeface="Average"/>
                <a:cs typeface="Average"/>
                <a:sym typeface="Average"/>
              </a:rPr>
              <a:t>5.	Lessons Learned and Future Plans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6.	Deployment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7.	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5">
            <a:extLst>
              <a:ext uri="{FF2B5EF4-FFF2-40B4-BE49-F238E27FC236}">
                <a16:creationId xmlns:a16="http://schemas.microsoft.com/office/drawing/2014/main" id="{7A572769-984A-4E37-9F4A-2AA65CDF0B41}"/>
              </a:ext>
            </a:extLst>
          </p:cNvPr>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Evaluation Matrix</a:t>
            </a:r>
            <a:endParaRPr dirty="0"/>
          </a:p>
        </p:txBody>
      </p:sp>
      <p:sp>
        <p:nvSpPr>
          <p:cNvPr id="4" name="Google Shape;162;g83f00c33ef_0_17">
            <a:extLst>
              <a:ext uri="{FF2B5EF4-FFF2-40B4-BE49-F238E27FC236}">
                <a16:creationId xmlns:a16="http://schemas.microsoft.com/office/drawing/2014/main" id="{A64D285F-96E5-4651-AC9A-017329E1EFD2}"/>
              </a:ext>
            </a:extLst>
          </p:cNvPr>
          <p:cNvSpPr txBox="1">
            <a:spLocks/>
          </p:cNvSpPr>
          <p:nvPr/>
        </p:nvSpPr>
        <p:spPr>
          <a:xfrm>
            <a:off x="80692" y="770566"/>
            <a:ext cx="9063308" cy="41824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Train-Test</a:t>
            </a:r>
            <a:r>
              <a:rPr lang="en-US" sz="1300" b="1" dirty="0">
                <a:solidFill>
                  <a:schemeClr val="bg1">
                    <a:lumMod val="50000"/>
                  </a:schemeClr>
                </a:solidFill>
                <a:latin typeface="+mn-lt"/>
              </a:rPr>
              <a:t> </a:t>
            </a:r>
            <a:r>
              <a:rPr lang="en-US" sz="1300" b="1" u="sng" dirty="0">
                <a:solidFill>
                  <a:schemeClr val="bg1">
                    <a:lumMod val="50000"/>
                  </a:schemeClr>
                </a:solidFill>
                <a:latin typeface="+mn-lt"/>
              </a:rPr>
              <a:t>split</a:t>
            </a:r>
            <a:r>
              <a:rPr lang="en-US" sz="1300" b="1" dirty="0">
                <a:solidFill>
                  <a:schemeClr val="bg1">
                    <a:lumMod val="50000"/>
                  </a:schemeClr>
                </a:solidFill>
                <a:latin typeface="+mn-lt"/>
              </a:rPr>
              <a:t>:</a:t>
            </a:r>
          </a:p>
          <a:p>
            <a:pPr marL="285750" indent="-285750">
              <a:buFont typeface="Wingdings" panose="05000000000000000000" pitchFamily="2" charset="2"/>
              <a:buChar char="§"/>
            </a:pPr>
            <a:r>
              <a:rPr lang="en-US" dirty="0"/>
              <a:t>The data is split into train and test, with 20% interactions (6,845) in test and 80% (27,378) interactions in train.</a:t>
            </a:r>
            <a:endParaRPr lang="en-US" sz="1300" b="1" u="sng" dirty="0">
              <a:solidFill>
                <a:schemeClr val="bg1">
                  <a:lumMod val="50000"/>
                </a:schemeClr>
              </a:solidFill>
              <a:latin typeface="+mn-lt"/>
            </a:endParaRPr>
          </a:p>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AUC </a:t>
            </a:r>
            <a:r>
              <a:rPr lang="en-US" sz="1300" b="1" dirty="0">
                <a:solidFill>
                  <a:schemeClr val="bg1">
                    <a:lumMod val="50000"/>
                  </a:schemeClr>
                </a:solidFill>
                <a:latin typeface="+mn-lt"/>
              </a:rPr>
              <a:t>:-</a:t>
            </a:r>
          </a:p>
          <a:p>
            <a:pPr marL="285750" indent="-285750" algn="just">
              <a:buClr>
                <a:schemeClr val="bg1"/>
              </a:buClr>
              <a:buFont typeface="Wingdings" pitchFamily="2" charset="2"/>
              <a:buChar char="§"/>
            </a:pPr>
            <a:r>
              <a:rPr lang="en-US" dirty="0"/>
              <a:t>AUC measures the quality of the overall ranking of restaurants recommended to the user. </a:t>
            </a:r>
          </a:p>
          <a:p>
            <a:pPr marL="285750" indent="-285750" algn="just">
              <a:buClr>
                <a:schemeClr val="bg1"/>
              </a:buClr>
              <a:buFont typeface="Wingdings" pitchFamily="2" charset="2"/>
              <a:buChar char="§"/>
            </a:pPr>
            <a:r>
              <a:rPr lang="en-US" dirty="0"/>
              <a:t>It can be interpreted as the probability that a randomly chosen positive item is ranked higher than a randomly chosen negative item. </a:t>
            </a:r>
          </a:p>
          <a:p>
            <a:pPr marL="285750" indent="-285750" algn="just">
              <a:buClr>
                <a:schemeClr val="bg1"/>
              </a:buClr>
              <a:buFont typeface="Wingdings" pitchFamily="2" charset="2"/>
              <a:buChar char="§"/>
            </a:pPr>
            <a:r>
              <a:rPr lang="en-US" dirty="0"/>
              <a:t>An AUC close to 1.0 will suggest that the provided ordering is correct.</a:t>
            </a:r>
            <a:endParaRPr lang="en-US" sz="1300" dirty="0">
              <a:solidFill>
                <a:schemeClr val="bg1"/>
              </a:solidFill>
            </a:endParaRPr>
          </a:p>
          <a:p>
            <a:pPr marL="285750" indent="-285750" algn="just">
              <a:buClr>
                <a:schemeClr val="bg1"/>
              </a:buClr>
              <a:buFont typeface="Wingdings" pitchFamily="2" charset="2"/>
              <a:buChar char="§"/>
            </a:pPr>
            <a:endParaRPr lang="en-US" sz="1300" dirty="0">
              <a:solidFill>
                <a:schemeClr val="bg1"/>
              </a:solidFill>
            </a:endParaRPr>
          </a:p>
          <a:p>
            <a:pPr algn="just">
              <a:buClr>
                <a:schemeClr val="bg1"/>
              </a:buClr>
            </a:pPr>
            <a:r>
              <a:rPr lang="en-US" sz="1300" b="1" u="sng" dirty="0" err="1">
                <a:solidFill>
                  <a:schemeClr val="bg1"/>
                </a:solidFill>
              </a:rPr>
              <a:t>Precision@K</a:t>
            </a:r>
            <a:r>
              <a:rPr lang="en-US" sz="1300" b="1" dirty="0">
                <a:solidFill>
                  <a:schemeClr val="bg1"/>
                </a:solidFill>
              </a:rPr>
              <a:t> :-</a:t>
            </a:r>
          </a:p>
          <a:p>
            <a:pPr marL="285750" indent="-285750" algn="just">
              <a:buClr>
                <a:schemeClr val="bg1"/>
              </a:buClr>
              <a:buFont typeface="Wingdings" panose="05000000000000000000" pitchFamily="2" charset="2"/>
              <a:buChar char="§"/>
            </a:pPr>
            <a:r>
              <a:rPr lang="en-US" dirty="0" err="1"/>
              <a:t>Precision@K</a:t>
            </a:r>
            <a:r>
              <a:rPr lang="en-US" dirty="0"/>
              <a:t> measures the proportion of positive items among the K highest-ranked items. </a:t>
            </a:r>
          </a:p>
          <a:p>
            <a:pPr marL="285750" indent="-285750" algn="just">
              <a:buClr>
                <a:schemeClr val="bg1"/>
              </a:buClr>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901C0D1F-996B-4DAA-BD96-9D24DDD3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000" y="3910550"/>
            <a:ext cx="4675620" cy="92476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2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228342"/>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extLst>
      <p:ext uri="{BB962C8B-B14F-4D97-AF65-F5344CB8AC3E}">
        <p14:creationId xmlns:p14="http://schemas.microsoft.com/office/powerpoint/2010/main" val="1721373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37497"/>
            <a:ext cx="4398264" cy="3088199"/>
          </a:xfrm>
          <a:prstGeom prst="rect">
            <a:avLst/>
          </a:prstGeom>
        </p:spPr>
      </p:pic>
      <p:sp>
        <p:nvSpPr>
          <p:cNvPr id="4" name="TextBox 3">
            <a:extLst>
              <a:ext uri="{FF2B5EF4-FFF2-40B4-BE49-F238E27FC236}">
                <a16:creationId xmlns:a16="http://schemas.microsoft.com/office/drawing/2014/main" id="{4452BFD7-6956-C840-A559-7B695118D896}"/>
              </a:ext>
            </a:extLst>
          </p:cNvPr>
          <p:cNvSpPr txBox="1"/>
          <p:nvPr/>
        </p:nvSpPr>
        <p:spPr>
          <a:xfrm>
            <a:off x="74676" y="788715"/>
            <a:ext cx="4151376" cy="4185761"/>
          </a:xfrm>
          <a:prstGeom prst="rect">
            <a:avLst/>
          </a:prstGeom>
          <a:noFill/>
        </p:spPr>
        <p:txBody>
          <a:bodyPr wrap="square" rtlCol="0">
            <a:spAutoFit/>
          </a:bodyPr>
          <a:lstStyle/>
          <a:p>
            <a:r>
              <a:rPr lang="en-US" b="1" u="sng" dirty="0">
                <a:latin typeface="+mn-lt"/>
              </a:rPr>
              <a:t>Matrix</a:t>
            </a:r>
            <a:r>
              <a:rPr lang="en-US" b="1" dirty="0">
                <a:latin typeface="+mn-lt"/>
              </a:rPr>
              <a:t> </a:t>
            </a:r>
            <a:r>
              <a:rPr lang="en-US" b="1" u="sng" dirty="0">
                <a:latin typeface="+mn-lt"/>
              </a:rPr>
              <a:t>Factorization</a:t>
            </a:r>
            <a:r>
              <a:rPr lang="en-US" b="1" dirty="0">
                <a:latin typeface="+mn-lt"/>
              </a:rPr>
              <a:t> :-</a:t>
            </a:r>
          </a:p>
          <a:p>
            <a:endParaRPr lang="en-US" b="1" dirty="0"/>
          </a:p>
          <a:p>
            <a:pPr marL="285750" indent="-285750">
              <a:buFont typeface="Wingdings" panose="05000000000000000000" pitchFamily="2" charset="2"/>
              <a:buChar char="§"/>
            </a:pPr>
            <a:r>
              <a:rPr lang="en-US" dirty="0"/>
              <a:t>Decomposes the interaction matrix into two user and item matrices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factorized matrices/embeddings have the same number or rows but different number of columns depending on the size of the users or items.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30511"/>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sparse interaction data scenario.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832985"/>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Overfitting </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extLst>
      <p:ext uri="{BB962C8B-B14F-4D97-AF65-F5344CB8AC3E}">
        <p14:creationId xmlns:p14="http://schemas.microsoft.com/office/powerpoint/2010/main" val="170490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6"/>
            <a:ext cx="7668883" cy="13424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dirty="0">
                <a:solidFill>
                  <a:schemeClr val="bg1">
                    <a:lumMod val="50000"/>
                  </a:schemeClr>
                </a:solidFill>
                <a:latin typeface="+mn-lt"/>
              </a:rPr>
              <a:t>:-</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03472419"/>
              </p:ext>
            </p:extLst>
          </p:nvPr>
        </p:nvGraphicFramePr>
        <p:xfrm>
          <a:off x="7099538" y="2598355"/>
          <a:ext cx="1733911" cy="863347"/>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326250">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081903786"/>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lgn="just">
              <a:buClrTx/>
              <a:buFont typeface="Wingdings" panose="05000000000000000000" pitchFamily="2" charset="2"/>
              <a:buChar char="§"/>
            </a:pPr>
            <a:r>
              <a:rPr lang="en-US" sz="1300" dirty="0">
                <a:solidFill>
                  <a:schemeClr val="bg1">
                    <a:lumMod val="50000"/>
                  </a:schemeClr>
                </a:solidFill>
                <a:latin typeface="+mn-lt"/>
              </a:rPr>
              <a:t>For Hybrid matrix factorization and collaborative filtering, we have found the loss function k-OS WARP gives optimum output</a:t>
            </a:r>
          </a:p>
          <a:p>
            <a:pPr marL="285750" lvl="0" indent="-285750" algn="just">
              <a:buClrTx/>
              <a:buFont typeface="Wingdings" panose="05000000000000000000" pitchFamily="2" charset="2"/>
              <a:buChar char="§"/>
            </a:pPr>
            <a:r>
              <a:rPr lang="en-US" sz="1300" dirty="0">
                <a:solidFill>
                  <a:schemeClr val="bg1">
                    <a:lumMod val="50000"/>
                  </a:schemeClr>
                </a:solidFill>
                <a:latin typeface="+mn-lt"/>
              </a:rPr>
              <a:t>To perform hyperparameters search to obtain the best model we utilized the </a:t>
            </a:r>
            <a:r>
              <a:rPr lang="en-US" sz="1300" b="1" i="1" dirty="0">
                <a:solidFill>
                  <a:schemeClr val="bg1">
                    <a:lumMod val="50000"/>
                  </a:schemeClr>
                </a:solidFill>
                <a:latin typeface="+mn-lt"/>
              </a:rPr>
              <a:t>scikit-optimizer</a:t>
            </a:r>
            <a:r>
              <a:rPr lang="en-US" sz="1300" dirty="0">
                <a:solidFill>
                  <a:schemeClr val="bg1">
                    <a:lumMod val="50000"/>
                  </a:schemeClr>
                </a:solidFill>
                <a:latin typeface="+mn-lt"/>
              </a:rPr>
              <a:t> package to search through a range of values for different hyperparameters and evaluated them on mean AUC score</a:t>
            </a:r>
          </a:p>
          <a:p>
            <a:pPr marL="285750" indent="-285750" algn="just">
              <a:buClrTx/>
              <a:buFont typeface="Wingdings" panose="05000000000000000000" pitchFamily="2" charset="2"/>
              <a:buChar char="§"/>
            </a:pPr>
            <a:r>
              <a:rPr lang="en-US" sz="1300" dirty="0">
                <a:solidFill>
                  <a:schemeClr val="bg1">
                    <a:lumMod val="50000"/>
                  </a:schemeClr>
                </a:solidFill>
                <a:latin typeface="+mn-lt"/>
              </a:rPr>
              <a:t> For approximate nearest neighbor, we found </a:t>
            </a:r>
            <a:r>
              <a:rPr lang="en-US" sz="1400" dirty="0" err="1">
                <a:solidFill>
                  <a:schemeClr val="bg1">
                    <a:lumMod val="50000"/>
                  </a:schemeClr>
                </a:solidFill>
                <a:latin typeface="+mn-lt"/>
              </a:rPr>
              <a:t>manhathan</a:t>
            </a:r>
            <a:r>
              <a:rPr lang="en-US" sz="1400" dirty="0">
                <a:solidFill>
                  <a:schemeClr val="bg1">
                    <a:lumMod val="50000"/>
                  </a:schemeClr>
                </a:solidFill>
                <a:latin typeface="+mn-lt"/>
              </a:rPr>
              <a:t> </a:t>
            </a:r>
            <a:r>
              <a:rPr lang="en-US" sz="1400" dirty="0" err="1">
                <a:solidFill>
                  <a:schemeClr val="bg1">
                    <a:lumMod val="50000"/>
                  </a:schemeClr>
                </a:solidFill>
                <a:latin typeface="+mn-lt"/>
              </a:rPr>
              <a:t>disatance</a:t>
            </a:r>
            <a:r>
              <a:rPr lang="en-US" sz="1400" dirty="0">
                <a:solidFill>
                  <a:schemeClr val="bg1">
                    <a:lumMod val="50000"/>
                  </a:schemeClr>
                </a:solidFill>
                <a:latin typeface="+mn-lt"/>
              </a:rPr>
              <a:t> to give optimum results as we have high dimensional data</a:t>
            </a:r>
          </a:p>
          <a:p>
            <a:pPr marL="285750" lvl="0" indent="-285750">
              <a:buClrTx/>
              <a:buFont typeface="Wingdings" panose="05000000000000000000" pitchFamily="2" charset="2"/>
              <a:buChar char="§"/>
            </a:pPr>
            <a:endParaRPr lang="en-US" sz="1300" dirty="0">
              <a:solidFill>
                <a:schemeClr val="bg1">
                  <a:lumMod val="50000"/>
                </a:schemeClr>
              </a:solidFill>
              <a:latin typeface="+mn-lt"/>
            </a:endParaRPr>
          </a:p>
          <a:p>
            <a:pPr marL="285750" lvl="0" indent="-285750">
              <a:buClrTx/>
              <a:buFont typeface="Wingdings" panose="05000000000000000000" pitchFamily="2" charset="2"/>
              <a:buChar char="§"/>
            </a:pPr>
            <a:endParaRPr sz="1300" dirty="0">
              <a:solidFill>
                <a:schemeClr val="bg1">
                  <a:lumMod val="50000"/>
                </a:schemeClr>
              </a:solidFill>
              <a:latin typeface="+mn-lt"/>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156425" y="2571750"/>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249516" y="2255663"/>
            <a:ext cx="2827035" cy="2024768"/>
          </a:xfrm>
          <a:prstGeom prst="rect">
            <a:avLst/>
          </a:prstGeom>
          <a:ln>
            <a:solidFill>
              <a:schemeClr val="bg1">
                <a:lumMod val="50000"/>
              </a:schemeClr>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graphicFrame>
        <p:nvGraphicFramePr>
          <p:cNvPr id="4" name="Table 3">
            <a:extLst>
              <a:ext uri="{FF2B5EF4-FFF2-40B4-BE49-F238E27FC236}">
                <a16:creationId xmlns:a16="http://schemas.microsoft.com/office/drawing/2014/main" id="{53037DE6-40DF-4804-9922-477D0FB31F95}"/>
              </a:ext>
            </a:extLst>
          </p:cNvPr>
          <p:cNvGraphicFramePr>
            <a:graphicFrameLocks noGrp="1"/>
          </p:cNvGraphicFramePr>
          <p:nvPr>
            <p:extLst>
              <p:ext uri="{D42A27DB-BD31-4B8C-83A1-F6EECF244321}">
                <p14:modId xmlns:p14="http://schemas.microsoft.com/office/powerpoint/2010/main" val="303213684"/>
              </p:ext>
            </p:extLst>
          </p:nvPr>
        </p:nvGraphicFramePr>
        <p:xfrm>
          <a:off x="4572000" y="1943099"/>
          <a:ext cx="3375660" cy="2467135"/>
        </p:xfrm>
        <a:graphic>
          <a:graphicData uri="http://schemas.openxmlformats.org/drawingml/2006/table">
            <a:tbl>
              <a:tblPr>
                <a:tableStyleId>{5C22544A-7EE6-4342-B048-85BDC9FD1C3A}</a:tableStyleId>
              </a:tblPr>
              <a:tblGrid>
                <a:gridCol w="1125220">
                  <a:extLst>
                    <a:ext uri="{9D8B030D-6E8A-4147-A177-3AD203B41FA5}">
                      <a16:colId xmlns:a16="http://schemas.microsoft.com/office/drawing/2014/main" val="2148593076"/>
                    </a:ext>
                  </a:extLst>
                </a:gridCol>
                <a:gridCol w="1125220">
                  <a:extLst>
                    <a:ext uri="{9D8B030D-6E8A-4147-A177-3AD203B41FA5}">
                      <a16:colId xmlns:a16="http://schemas.microsoft.com/office/drawing/2014/main" val="2807180746"/>
                    </a:ext>
                  </a:extLst>
                </a:gridCol>
                <a:gridCol w="1125220">
                  <a:extLst>
                    <a:ext uri="{9D8B030D-6E8A-4147-A177-3AD203B41FA5}">
                      <a16:colId xmlns:a16="http://schemas.microsoft.com/office/drawing/2014/main" val="1650118494"/>
                    </a:ext>
                  </a:extLst>
                </a:gridCol>
              </a:tblGrid>
              <a:tr h="388621">
                <a:tc>
                  <a:txBody>
                    <a:bodyPr/>
                    <a:lstStyle/>
                    <a:p>
                      <a:pPr algn="ctr" fontAlgn="b"/>
                      <a:r>
                        <a:rPr lang="en-US" sz="1600" u="none" strike="noStrike" dirty="0">
                          <a:solidFill>
                            <a:schemeClr val="bg1">
                              <a:lumMod val="50000"/>
                            </a:schemeClr>
                          </a:solidFill>
                          <a:effectLst/>
                        </a:rPr>
                        <a:t>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AUC</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Precision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extLst>
                  <a:ext uri="{0D108BD9-81ED-4DB2-BD59-A6C34878D82A}">
                    <a16:rowId xmlns:a16="http://schemas.microsoft.com/office/drawing/2014/main" val="3751952016"/>
                  </a:ext>
                </a:extLst>
              </a:tr>
              <a:tr h="263558">
                <a:tc>
                  <a:txBody>
                    <a:bodyPr/>
                    <a:lstStyle/>
                    <a:p>
                      <a:pPr algn="ctr" fontAlgn="b"/>
                      <a:r>
                        <a:rPr lang="en-US" sz="1600" u="none" strike="noStrike">
                          <a:solidFill>
                            <a:schemeClr val="bg1">
                              <a:lumMod val="50000"/>
                            </a:schemeClr>
                          </a:solidFill>
                          <a:effectLst/>
                        </a:rPr>
                        <a:t>CF-Train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0.96</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0.2</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904796285"/>
                  </a:ext>
                </a:extLst>
              </a:tr>
              <a:tr h="263558">
                <a:tc>
                  <a:txBody>
                    <a:bodyPr/>
                    <a:lstStyle/>
                    <a:p>
                      <a:pPr algn="ctr" fontAlgn="b"/>
                      <a:r>
                        <a:rPr lang="en-US" sz="1600" u="none" strike="noStrike" dirty="0">
                          <a:solidFill>
                            <a:schemeClr val="bg1">
                              <a:lumMod val="50000"/>
                            </a:schemeClr>
                          </a:solidFill>
                          <a:effectLst/>
                        </a:rPr>
                        <a:t>CF-Test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0.03</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018169663"/>
                  </a:ext>
                </a:extLst>
              </a:tr>
              <a:tr h="263558">
                <a:tc>
                  <a:txBody>
                    <a:bodyPr/>
                    <a:lstStyle/>
                    <a:p>
                      <a:pPr algn="ctr" fontAlgn="b"/>
                      <a:r>
                        <a:rPr lang="en-US" sz="1600" u="none" strike="noStrike">
                          <a:solidFill>
                            <a:schemeClr val="bg1">
                              <a:lumMod val="50000"/>
                            </a:schemeClr>
                          </a:solidFill>
                          <a:effectLst/>
                        </a:rPr>
                        <a:t>HF-Train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0.97</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0.11</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2253125259"/>
                  </a:ext>
                </a:extLst>
              </a:tr>
              <a:tr h="333886">
                <a:tc>
                  <a:txBody>
                    <a:bodyPr/>
                    <a:lstStyle/>
                    <a:p>
                      <a:pPr algn="ctr" fontAlgn="b"/>
                      <a:r>
                        <a:rPr lang="en-US" sz="1600" u="none" strike="noStrike">
                          <a:solidFill>
                            <a:schemeClr val="bg1">
                              <a:lumMod val="50000"/>
                            </a:schemeClr>
                          </a:solidFill>
                          <a:effectLst/>
                        </a:rPr>
                        <a:t>HF-Test</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highlight>
                            <a:srgbClr val="FFFF00"/>
                          </a:highlight>
                        </a:rPr>
                        <a:t>0.88</a:t>
                      </a:r>
                      <a:endParaRPr lang="en-US" sz="1600" b="0" i="0" u="none" strike="noStrike" dirty="0">
                        <a:solidFill>
                          <a:schemeClr val="bg1">
                            <a:lumMod val="50000"/>
                          </a:schemeClr>
                        </a:solidFill>
                        <a:effectLst/>
                        <a:highlight>
                          <a:srgbClr val="FFFF00"/>
                        </a:highligh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0.05</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2660494600"/>
                  </a:ext>
                </a:extLst>
              </a:tr>
              <a:tr h="439868">
                <a:tc>
                  <a:txBody>
                    <a:bodyPr/>
                    <a:lstStyle/>
                    <a:p>
                      <a:pPr algn="ctr" fontAlgn="b"/>
                      <a:r>
                        <a:rPr lang="en-US" sz="1600" u="none" strike="noStrike" dirty="0">
                          <a:solidFill>
                            <a:schemeClr val="bg1">
                              <a:lumMod val="50000"/>
                            </a:schemeClr>
                          </a:solidFill>
                          <a:effectLst/>
                        </a:rPr>
                        <a:t>Annoy-Train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0.18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725680990"/>
                  </a:ext>
                </a:extLst>
              </a:tr>
              <a:tr h="514086">
                <a:tc>
                  <a:txBody>
                    <a:bodyPr/>
                    <a:lstStyle/>
                    <a:p>
                      <a:pPr algn="ctr" fontAlgn="b"/>
                      <a:r>
                        <a:rPr lang="en-US" sz="1600" u="none" strike="noStrike" dirty="0">
                          <a:solidFill>
                            <a:schemeClr val="bg1">
                              <a:lumMod val="50000"/>
                            </a:schemeClr>
                          </a:solidFill>
                          <a:effectLst/>
                        </a:rPr>
                        <a:t>Annoy-Test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0.79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0.01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839574462"/>
                  </a:ext>
                </a:extLst>
              </a:tr>
            </a:tbl>
          </a:graphicData>
        </a:graphic>
      </p:graphicFrame>
      <p:sp>
        <p:nvSpPr>
          <p:cNvPr id="5" name="Google Shape;162;g83f00c33ef_0_17">
            <a:extLst>
              <a:ext uri="{FF2B5EF4-FFF2-40B4-BE49-F238E27FC236}">
                <a16:creationId xmlns:a16="http://schemas.microsoft.com/office/drawing/2014/main" id="{29418113-74D7-4084-9B32-3F329F650310}"/>
              </a:ext>
            </a:extLst>
          </p:cNvPr>
          <p:cNvSpPr txBox="1">
            <a:spLocks/>
          </p:cNvSpPr>
          <p:nvPr/>
        </p:nvSpPr>
        <p:spPr>
          <a:xfrm>
            <a:off x="217385" y="848310"/>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Tx/>
              <a:buFont typeface="Wingdings" panose="05000000000000000000" pitchFamily="2" charset="2"/>
              <a:buChar char="§"/>
            </a:pPr>
            <a:r>
              <a:rPr lang="en-US" sz="1300" dirty="0">
                <a:solidFill>
                  <a:schemeClr val="bg1">
                    <a:lumMod val="50000"/>
                  </a:schemeClr>
                </a:solidFill>
                <a:latin typeface="+mn-lt"/>
              </a:rPr>
              <a:t>Hybrid Matrix Factorization gives the optimum results after the hyperparameter </a:t>
            </a:r>
            <a:r>
              <a:rPr lang="en-US" sz="1300" dirty="0" err="1">
                <a:solidFill>
                  <a:schemeClr val="bg1">
                    <a:lumMod val="50000"/>
                  </a:schemeClr>
                </a:solidFill>
                <a:latin typeface="+mn-lt"/>
              </a:rPr>
              <a:t>tunning</a:t>
            </a:r>
            <a:endParaRPr lang="en-US" sz="1300" dirty="0">
              <a:solidFill>
                <a:schemeClr val="bg1">
                  <a:lumMod val="50000"/>
                </a:schemeClr>
              </a:solidFill>
              <a:latin typeface="+mn-lt"/>
            </a:endParaRPr>
          </a:p>
          <a:p>
            <a:pPr marL="285750" indent="-285750">
              <a:buClrTx/>
              <a:buFont typeface="Wingdings" panose="05000000000000000000" pitchFamily="2" charset="2"/>
              <a:buChar char="§"/>
            </a:pPr>
            <a:r>
              <a:rPr lang="en-US" sz="1300" dirty="0">
                <a:solidFill>
                  <a:schemeClr val="bg1">
                    <a:lumMod val="50000"/>
                  </a:schemeClr>
                </a:solidFill>
                <a:latin typeface="+mn-lt"/>
              </a:rPr>
              <a:t> These results are based upon optimal hyperparameters for each model through scikit-optimizer library, which performs cross-validation to find the best set of parameters. Multiple trials were run to account for random noises.</a:t>
            </a:r>
          </a:p>
          <a:p>
            <a:pPr marL="285750" indent="-285750">
              <a:buClrTx/>
              <a:buFont typeface="Wingdings" panose="05000000000000000000" pitchFamily="2" charset="2"/>
              <a:buChar char="§"/>
            </a:pPr>
            <a:endParaRPr lang="en-US" sz="1300" dirty="0">
              <a:solidFill>
                <a:schemeClr val="bg1">
                  <a:lumMod val="50000"/>
                </a:schemeClr>
              </a:solidFill>
              <a:latin typeface="+mn-lt"/>
            </a:endParaRPr>
          </a:p>
        </p:txBody>
      </p:sp>
    </p:spTree>
    <p:extLst>
      <p:ext uri="{BB962C8B-B14F-4D97-AF65-F5344CB8AC3E}">
        <p14:creationId xmlns:p14="http://schemas.microsoft.com/office/powerpoint/2010/main" val="2938399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371094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Cold-Start Problem</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168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50000"/>
                  </a:schemeClr>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In this case, we created a different matrix factorization model using the user and item features and then get the new user’s parsed through which checks for its similarity with existing user and then recommends restaurants.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rPr>
              <a:t>How recommendation systems works using Annoy and </a:t>
            </a:r>
            <a:r>
              <a:rPr lang="en-IN" dirty="0" err="1">
                <a:solidFill>
                  <a:schemeClr val="bg1">
                    <a:lumMod val="50000"/>
                  </a:schemeClr>
                </a:solidFill>
              </a:rPr>
              <a:t>LightFM</a:t>
            </a:r>
            <a:endParaRPr lang="en-IN" dirty="0">
              <a:solidFill>
                <a:schemeClr val="bg1">
                  <a:lumMod val="50000"/>
                </a:schemeClr>
              </a:solidFill>
            </a:endParaRPr>
          </a:p>
          <a:p>
            <a:pPr marL="285750" indent="-285750">
              <a:buClrTx/>
              <a:buFont typeface="Wingdings" panose="05000000000000000000" pitchFamily="2" charset="2"/>
              <a:buChar char="§"/>
            </a:pPr>
            <a:r>
              <a:rPr lang="en-IN" dirty="0">
                <a:solidFill>
                  <a:schemeClr val="bg1">
                    <a:lumMod val="50000"/>
                  </a:schemeClr>
                </a:solidFill>
              </a:rPr>
              <a:t>Web Scraping </a:t>
            </a:r>
          </a:p>
          <a:p>
            <a:pPr marL="285750" indent="-285750">
              <a:buClrTx/>
              <a:buFont typeface="Wingdings" panose="05000000000000000000" pitchFamily="2" charset="2"/>
              <a:buChar char="§"/>
            </a:pPr>
            <a:r>
              <a:rPr lang="en-IN" dirty="0">
                <a:solidFill>
                  <a:schemeClr val="bg1">
                    <a:lumMod val="50000"/>
                  </a:schemeClr>
                </a:solidFill>
              </a:rPr>
              <a:t>Data Cleaning is not easy</a:t>
            </a:r>
          </a:p>
          <a:p>
            <a:pPr marL="285750" indent="-285750">
              <a:buClrTx/>
              <a:buFont typeface="Wingdings" panose="05000000000000000000" pitchFamily="2" charset="2"/>
              <a:buChar char="§"/>
            </a:pPr>
            <a:r>
              <a:rPr lang="en-IN" dirty="0">
                <a:solidFill>
                  <a:schemeClr val="bg1">
                    <a:lumMod val="50000"/>
                  </a:schemeClr>
                </a:solidFill>
              </a:rPr>
              <a:t>Extracting insights from data</a:t>
            </a:r>
          </a:p>
          <a:p>
            <a:pPr marL="285750" indent="-285750">
              <a:buClrTx/>
              <a:buFont typeface="Wingdings" panose="05000000000000000000" pitchFamily="2" charset="2"/>
              <a:buChar char="§"/>
            </a:pPr>
            <a:r>
              <a:rPr lang="en-IN" dirty="0">
                <a:solidFill>
                  <a:schemeClr val="bg1">
                    <a:lumMod val="50000"/>
                  </a:schemeClr>
                </a:solidFill>
              </a:rPr>
              <a:t>Data Preparation</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solidFill>
              </a:rPr>
              <a:t>Sparsity of the data</a:t>
            </a:r>
          </a:p>
          <a:p>
            <a:pPr marL="285750" indent="-285750">
              <a:buClrTx/>
              <a:buFont typeface="Wingdings" panose="05000000000000000000" pitchFamily="2" charset="2"/>
              <a:buChar char="§"/>
            </a:pPr>
            <a:r>
              <a:rPr lang="en-IN" dirty="0">
                <a:solidFill>
                  <a:schemeClr val="bg1"/>
                </a:solidFill>
              </a:rPr>
              <a:t>Trip Advisor data -</a:t>
            </a:r>
          </a:p>
          <a:p>
            <a:pPr marL="285750" indent="-285750"/>
            <a:endParaRPr lang="en-IN" dirty="0"/>
          </a:p>
          <a:p>
            <a:pPr marL="285750" indent="-285750"/>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bg1">
                  <a:lumMod val="50000"/>
                </a:schemeClr>
              </a:buClr>
              <a:buFont typeface="Wingdings" panose="05000000000000000000" pitchFamily="2" charset="2"/>
              <a:buChar char="§"/>
            </a:pPr>
            <a:r>
              <a:rPr lang="en-IN" dirty="0">
                <a:solidFill>
                  <a:schemeClr val="bg1"/>
                </a:solidFill>
              </a:rPr>
              <a:t>Location based recommendations</a:t>
            </a:r>
          </a:p>
          <a:p>
            <a:pPr marL="285750" indent="-285750">
              <a:buClr>
                <a:schemeClr val="bg1">
                  <a:lumMod val="50000"/>
                </a:schemeClr>
              </a:buClr>
              <a:buFont typeface="Wingdings" panose="05000000000000000000" pitchFamily="2" charset="2"/>
              <a:buChar char="§"/>
            </a:pPr>
            <a:r>
              <a:rPr lang="en-IN" dirty="0">
                <a:solidFill>
                  <a:schemeClr val="bg1"/>
                </a:solidFill>
              </a:rPr>
              <a:t>Expand the system for the entire country</a:t>
            </a:r>
          </a:p>
          <a:p>
            <a:pPr marL="285750" indent="-285750">
              <a:buClr>
                <a:schemeClr val="bg1">
                  <a:lumMod val="50000"/>
                </a:schemeClr>
              </a:buClr>
              <a:buFont typeface="Wingdings" panose="05000000000000000000" pitchFamily="2" charset="2"/>
              <a:buChar char="§"/>
            </a:pPr>
            <a:r>
              <a:rPr lang="en-IN" dirty="0">
                <a:solidFill>
                  <a:schemeClr val="bg1"/>
                </a:solidFill>
              </a:rPr>
              <a:t>Build a complete website for the system</a:t>
            </a:r>
          </a:p>
          <a:p>
            <a:pPr marL="285750" indent="-285750">
              <a:buClr>
                <a:schemeClr val="bg1">
                  <a:lumMod val="50000"/>
                </a:schemeClr>
              </a:buClr>
              <a:buFont typeface="Wingdings" panose="05000000000000000000" pitchFamily="2" charset="2"/>
              <a:buChar char="§"/>
            </a:pPr>
            <a:r>
              <a:rPr lang="en-IN" dirty="0">
                <a:solidFill>
                  <a:schemeClr val="bg1"/>
                </a:solidFill>
              </a:rPr>
              <a:t>Take user inputs and update the database</a:t>
            </a:r>
          </a:p>
          <a:p>
            <a:pPr marL="285750" indent="-285750"/>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192,609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6,685,900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loaded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r>
              <a:rPr lang="en-US" sz="1350" dirty="0">
                <a:solidFill>
                  <a:srgbClr val="000000"/>
                </a:solidFill>
                <a:highlight>
                  <a:srgbClr val="FFFFFF"/>
                </a:highlight>
                <a:latin typeface="Arial"/>
                <a:ea typeface="Arial"/>
                <a:cs typeface="Arial"/>
                <a:sym typeface="Arial"/>
              </a:rPr>
              <a:t>.</a:t>
            </a: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2523900" y="1937879"/>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3973672" y="1708548"/>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69663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rotWithShape="1">
          <a:blip r:embed="rId3"/>
          <a:srcRect r="40338"/>
          <a:stretch/>
        </p:blipFill>
        <p:spPr>
          <a:xfrm>
            <a:off x="5969508" y="967740"/>
            <a:ext cx="2206752" cy="3983267"/>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A4148C18-E808-084D-A1C8-4AE7FE1854FE}"/>
              </a:ext>
            </a:extLst>
          </p:cNvPr>
          <p:cNvSpPr txBox="1"/>
          <p:nvPr/>
        </p:nvSpPr>
        <p:spPr>
          <a:xfrm>
            <a:off x="82474" y="1211580"/>
            <a:ext cx="5830646"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There are outliers observed in the value of </a:t>
            </a:r>
            <a:r>
              <a:rPr lang="en-US" dirty="0" err="1"/>
              <a:t>review_count</a:t>
            </a:r>
            <a:r>
              <a:rPr lang="en-US" dirty="0"/>
              <a:t> in the user's dataset</a:t>
            </a:r>
          </a:p>
          <a:p>
            <a:endParaRPr lang="en-US" dirty="0"/>
          </a:p>
          <a:p>
            <a:endParaRPr lang="en-US" dirty="0"/>
          </a:p>
        </p:txBody>
      </p:sp>
      <p:pic>
        <p:nvPicPr>
          <p:cNvPr id="7" name="Picture 6">
            <a:extLst>
              <a:ext uri="{FF2B5EF4-FFF2-40B4-BE49-F238E27FC236}">
                <a16:creationId xmlns:a16="http://schemas.microsoft.com/office/drawing/2014/main" id="{A11B2B6D-737A-4FEE-9365-04F01B46B56C}"/>
              </a:ext>
            </a:extLst>
          </p:cNvPr>
          <p:cNvPicPr>
            <a:picLocks noChangeAspect="1"/>
          </p:cNvPicPr>
          <p:nvPr/>
        </p:nvPicPr>
        <p:blipFill>
          <a:blip r:embed="rId4"/>
          <a:stretch>
            <a:fillRect/>
          </a:stretch>
        </p:blipFill>
        <p:spPr>
          <a:xfrm>
            <a:off x="1073912" y="2137291"/>
            <a:ext cx="2955544" cy="2576068"/>
          </a:xfrm>
          <a:prstGeom prst="rect">
            <a:avLst/>
          </a:prstGeom>
          <a:ln>
            <a:solidFill>
              <a:schemeClr val="bg1">
                <a:lumMod val="50000"/>
              </a:schemeClr>
            </a:solidFill>
          </a:ln>
        </p:spPr>
      </p:pic>
      <p:sp>
        <p:nvSpPr>
          <p:cNvPr id="8" name="Google Shape;135;g83ddf61570_0_20">
            <a:extLst>
              <a:ext uri="{FF2B5EF4-FFF2-40B4-BE49-F238E27FC236}">
                <a16:creationId xmlns:a16="http://schemas.microsoft.com/office/drawing/2014/main" id="{84F5ED71-9EF3-4766-8CD1-6BEC9A82D8FE}"/>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98924855"/>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2464</TotalTime>
  <Words>2192</Words>
  <Application>Microsoft Office PowerPoint</Application>
  <PresentationFormat>On-screen Show (16:9)</PresentationFormat>
  <Paragraphs>316</Paragraphs>
  <Slides>31</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Calibri</vt:lpstr>
      <vt:lpstr>Wingdings</vt:lpstr>
      <vt:lpstr>Roboto Mono</vt:lpstr>
      <vt:lpstr>Oswald</vt:lpstr>
      <vt:lpstr>Bree Serif</vt:lpstr>
      <vt:lpstr>Average</vt:lpstr>
      <vt:lpstr>Noto Sans Symbols</vt:lpstr>
      <vt:lpstr>Arial</vt:lpstr>
      <vt:lpstr>Slate</vt:lpstr>
      <vt:lpstr>Restaurant Recommendation Using Yelp Reviews</vt:lpstr>
      <vt:lpstr>Agenda</vt:lpstr>
      <vt:lpstr>Problem &amp; Vision</vt:lpstr>
      <vt:lpstr>Datasets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Data Cleaning</vt:lpstr>
      <vt:lpstr>Data Cleaning </vt:lpstr>
      <vt:lpstr>Data Preparation</vt:lpstr>
      <vt:lpstr>Data Preparation</vt:lpstr>
      <vt:lpstr>Data Preparation</vt:lpstr>
      <vt:lpstr>Data Preparation</vt:lpstr>
      <vt:lpstr>Data Preparation</vt:lpstr>
      <vt:lpstr>PowerPoint Presentation</vt:lpstr>
      <vt:lpstr>PowerPoint Presentation</vt:lpstr>
      <vt:lpstr>Models </vt:lpstr>
      <vt:lpstr>Models </vt:lpstr>
      <vt:lpstr>Models </vt:lpstr>
      <vt:lpstr>Models</vt:lpstr>
      <vt:lpstr>Hyperparameter Tuning </vt:lpstr>
      <vt:lpstr>Results</vt:lpstr>
      <vt:lpstr>Cold-Start Problem </vt:lpstr>
      <vt:lpstr>Demo </vt:lpstr>
      <vt:lpstr>Lessons Learned</vt:lpstr>
      <vt:lpstr>Challenges</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Cheng Jiang</cp:lastModifiedBy>
  <cp:revision>151</cp:revision>
  <dcterms:modified xsi:type="dcterms:W3CDTF">2020-04-26T02:55:03Z</dcterms:modified>
</cp:coreProperties>
</file>